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5"/>
  </p:notesMasterIdLst>
  <p:handoutMasterIdLst>
    <p:handoutMasterId r:id="rId16"/>
  </p:handoutMasterIdLst>
  <p:sldIdLst>
    <p:sldId id="256" r:id="rId3"/>
    <p:sldId id="311" r:id="rId4"/>
    <p:sldId id="313" r:id="rId5"/>
    <p:sldId id="315" r:id="rId6"/>
    <p:sldId id="356" r:id="rId7"/>
    <p:sldId id="357" r:id="rId8"/>
    <p:sldId id="359" r:id="rId9"/>
    <p:sldId id="344" r:id="rId10"/>
    <p:sldId id="282" r:id="rId11"/>
    <p:sldId id="318" r:id="rId12"/>
    <p:sldId id="361" r:id="rId13"/>
    <p:sldId id="360" r:id="rId14"/>
  </p:sldIdLst>
  <p:sldSz cx="12188825" cy="6858000"/>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8"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6374" autoAdjust="0"/>
  </p:normalViewPr>
  <p:slideViewPr>
    <p:cSldViewPr showGuides="1">
      <p:cViewPr varScale="1">
        <p:scale>
          <a:sx n="114" d="100"/>
          <a:sy n="114" d="100"/>
        </p:scale>
        <p:origin x="300" y="114"/>
      </p:cViewPr>
      <p:guideLst>
        <p:guide orient="horz" pos="2160"/>
        <p:guide pos="3839"/>
      </p:guideLst>
    </p:cSldViewPr>
  </p:slideViewPr>
  <p:notesTextViewPr>
    <p:cViewPr>
      <p:scale>
        <a:sx n="1" d="1"/>
        <a:sy n="1" d="1"/>
      </p:scale>
      <p:origin x="0" y="0"/>
    </p:cViewPr>
  </p:notesTextViewPr>
  <p:notesViewPr>
    <p:cSldViewPr showGuides="1">
      <p:cViewPr varScale="1">
        <p:scale>
          <a:sx n="66" d="100"/>
          <a:sy n="66" d="100"/>
        </p:scale>
        <p:origin x="2286"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CE221E-83ED-4F6C-BA5F-3F9E6FDB6953}" type="datetimeFigureOut">
              <a:rPr lang="en-US"/>
              <a:t>11/3/2020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4CBEF8-5CDE-472B-839B-B8BB0C881006}" type="slidenum">
              <a:rPr/>
              <a:t>‹#›</a:t>
            </a:fld>
            <a:endParaRPr/>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53E5F-CE67-483C-A264-F17AC70E9CA2}" type="datetimeFigureOut">
              <a:rPr lang="en-US"/>
              <a:t>11/3/2020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98AFB-CB0D-4DFE-87B9-B4B0D0DE73CD}" type="slidenum">
              <a:rPr/>
              <a:t>‹#›</a:t>
            </a:fld>
            <a:endParaRPr/>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98AFB-CB0D-4DFE-87B9-B4B0D0DE73CD}" type="slidenum">
              <a:rPr lang="en-US" smtClean="0"/>
              <a:t>1</a:t>
            </a:fld>
            <a:endParaRPr lang="en-US"/>
          </a:p>
        </p:txBody>
      </p:sp>
    </p:spTree>
    <p:extLst>
      <p:ext uri="{BB962C8B-B14F-4D97-AF65-F5344CB8AC3E}">
        <p14:creationId xmlns:p14="http://schemas.microsoft.com/office/powerpoint/2010/main" val="3055294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98AFB-CB0D-4DFE-87B9-B4B0D0DE73CD}" type="slidenum">
              <a:rPr lang="en-US" smtClean="0"/>
              <a:t>10</a:t>
            </a:fld>
            <a:endParaRPr lang="en-US"/>
          </a:p>
        </p:txBody>
      </p:sp>
    </p:spTree>
    <p:extLst>
      <p:ext uri="{BB962C8B-B14F-4D97-AF65-F5344CB8AC3E}">
        <p14:creationId xmlns:p14="http://schemas.microsoft.com/office/powerpoint/2010/main" val="3934455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98AFB-CB0D-4DFE-87B9-B4B0D0DE73CD}" type="slidenum">
              <a:rPr lang="en-US" smtClean="0"/>
              <a:t>11</a:t>
            </a:fld>
            <a:endParaRPr lang="en-US"/>
          </a:p>
        </p:txBody>
      </p:sp>
    </p:spTree>
    <p:extLst>
      <p:ext uri="{BB962C8B-B14F-4D97-AF65-F5344CB8AC3E}">
        <p14:creationId xmlns:p14="http://schemas.microsoft.com/office/powerpoint/2010/main" val="4254667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98AFB-CB0D-4DFE-87B9-B4B0D0DE73CD}" type="slidenum">
              <a:rPr lang="en-US" smtClean="0"/>
              <a:t>12</a:t>
            </a:fld>
            <a:endParaRPr lang="en-US"/>
          </a:p>
        </p:txBody>
      </p:sp>
    </p:spTree>
    <p:extLst>
      <p:ext uri="{BB962C8B-B14F-4D97-AF65-F5344CB8AC3E}">
        <p14:creationId xmlns:p14="http://schemas.microsoft.com/office/powerpoint/2010/main" val="3364963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98AFB-CB0D-4DFE-87B9-B4B0D0DE73CD}" type="slidenum">
              <a:rPr lang="en-US" smtClean="0"/>
              <a:t>2</a:t>
            </a:fld>
            <a:endParaRPr lang="en-US"/>
          </a:p>
        </p:txBody>
      </p:sp>
    </p:spTree>
    <p:extLst>
      <p:ext uri="{BB962C8B-B14F-4D97-AF65-F5344CB8AC3E}">
        <p14:creationId xmlns:p14="http://schemas.microsoft.com/office/powerpoint/2010/main" val="1372356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98AFB-CB0D-4DFE-87B9-B4B0D0DE73CD}" type="slidenum">
              <a:rPr lang="en-US" smtClean="0"/>
              <a:t>3</a:t>
            </a:fld>
            <a:endParaRPr lang="en-US"/>
          </a:p>
        </p:txBody>
      </p:sp>
    </p:spTree>
    <p:extLst>
      <p:ext uri="{BB962C8B-B14F-4D97-AF65-F5344CB8AC3E}">
        <p14:creationId xmlns:p14="http://schemas.microsoft.com/office/powerpoint/2010/main" val="3307375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98AFB-CB0D-4DFE-87B9-B4B0D0DE73CD}" type="slidenum">
              <a:rPr lang="en-US" smtClean="0"/>
              <a:t>4</a:t>
            </a:fld>
            <a:endParaRPr lang="en-US"/>
          </a:p>
        </p:txBody>
      </p:sp>
    </p:spTree>
    <p:extLst>
      <p:ext uri="{BB962C8B-B14F-4D97-AF65-F5344CB8AC3E}">
        <p14:creationId xmlns:p14="http://schemas.microsoft.com/office/powerpoint/2010/main" val="425752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98AFB-CB0D-4DFE-87B9-B4B0D0DE73CD}" type="slidenum">
              <a:rPr lang="en-US" smtClean="0"/>
              <a:t>5</a:t>
            </a:fld>
            <a:endParaRPr lang="en-US"/>
          </a:p>
        </p:txBody>
      </p:sp>
    </p:spTree>
    <p:extLst>
      <p:ext uri="{BB962C8B-B14F-4D97-AF65-F5344CB8AC3E}">
        <p14:creationId xmlns:p14="http://schemas.microsoft.com/office/powerpoint/2010/main" val="1125198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98AFB-CB0D-4DFE-87B9-B4B0D0DE73CD}" type="slidenum">
              <a:rPr lang="en-US" smtClean="0"/>
              <a:t>6</a:t>
            </a:fld>
            <a:endParaRPr lang="en-US"/>
          </a:p>
        </p:txBody>
      </p:sp>
    </p:spTree>
    <p:extLst>
      <p:ext uri="{BB962C8B-B14F-4D97-AF65-F5344CB8AC3E}">
        <p14:creationId xmlns:p14="http://schemas.microsoft.com/office/powerpoint/2010/main" val="1834553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98AFB-CB0D-4DFE-87B9-B4B0D0DE73CD}" type="slidenum">
              <a:rPr lang="en-US" smtClean="0"/>
              <a:t>7</a:t>
            </a:fld>
            <a:endParaRPr lang="en-US"/>
          </a:p>
        </p:txBody>
      </p:sp>
    </p:spTree>
    <p:extLst>
      <p:ext uri="{BB962C8B-B14F-4D97-AF65-F5344CB8AC3E}">
        <p14:creationId xmlns:p14="http://schemas.microsoft.com/office/powerpoint/2010/main" val="161126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98AFB-CB0D-4DFE-87B9-B4B0D0DE73CD}" type="slidenum">
              <a:rPr lang="en-US" smtClean="0"/>
              <a:t>8</a:t>
            </a:fld>
            <a:endParaRPr lang="en-US"/>
          </a:p>
        </p:txBody>
      </p:sp>
    </p:spTree>
    <p:extLst>
      <p:ext uri="{BB962C8B-B14F-4D97-AF65-F5344CB8AC3E}">
        <p14:creationId xmlns:p14="http://schemas.microsoft.com/office/powerpoint/2010/main" val="1285984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98AFB-CB0D-4DFE-87B9-B4B0D0DE73CD}" type="slidenum">
              <a:rPr lang="en-US" smtClean="0"/>
              <a:t>9</a:t>
            </a:fld>
            <a:endParaRPr lang="en-US"/>
          </a:p>
        </p:txBody>
      </p:sp>
    </p:spTree>
    <p:extLst>
      <p:ext uri="{BB962C8B-B14F-4D97-AF65-F5344CB8AC3E}">
        <p14:creationId xmlns:p14="http://schemas.microsoft.com/office/powerpoint/2010/main" val="2203808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3603" y="3602038"/>
            <a:ext cx="914161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3E0FA9E5-6744-4841-888F-9E7CC0C2B7EC}" type="datetimeFigureOut">
              <a:rPr lang="en-US" smtClean="0"/>
              <a:t>11/3/2020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AEAE4A8-A6E5-453E-B946-FB774B73F48C}" type="slidenum">
              <a:rPr lang="en-US" smtClean="0"/>
              <a:t>‹#›</a:t>
            </a:fld>
            <a:endParaRPr lang="en-US"/>
          </a:p>
        </p:txBody>
      </p:sp>
    </p:spTree>
    <p:extLst>
      <p:ext uri="{BB962C8B-B14F-4D97-AF65-F5344CB8AC3E}">
        <p14:creationId xmlns:p14="http://schemas.microsoft.com/office/powerpoint/2010/main" val="155972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3E0FA9E5-6744-4841-888F-9E7CC0C2B7EC}" type="datetimeFigureOut">
              <a:rPr lang="en-US" smtClean="0"/>
              <a:t>11/3/2020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AEAE4A8-A6E5-453E-B946-FB774B73F48C}" type="slidenum">
              <a:rPr lang="en-US" smtClean="0"/>
              <a:t>‹#›</a:t>
            </a:fld>
            <a:endParaRPr lang="en-US"/>
          </a:p>
        </p:txBody>
      </p:sp>
    </p:spTree>
    <p:extLst>
      <p:ext uri="{BB962C8B-B14F-4D97-AF65-F5344CB8AC3E}">
        <p14:creationId xmlns:p14="http://schemas.microsoft.com/office/powerpoint/2010/main" val="359998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3E0FA9E5-6744-4841-888F-9E7CC0C2B7EC}" type="datetimeFigureOut">
              <a:rPr lang="en-US" smtClean="0"/>
              <a:t>11/3/2020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AEAE4A8-A6E5-453E-B946-FB774B73F48C}" type="slidenum">
              <a:rPr lang="en-US" smtClean="0"/>
              <a:t>‹#›</a:t>
            </a:fld>
            <a:endParaRPr lang="en-US"/>
          </a:p>
        </p:txBody>
      </p:sp>
    </p:spTree>
    <p:extLst>
      <p:ext uri="{BB962C8B-B14F-4D97-AF65-F5344CB8AC3E}">
        <p14:creationId xmlns:p14="http://schemas.microsoft.com/office/powerpoint/2010/main" val="409226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alphaModFix amt="14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a:effectLst>
            <a:outerShdw blurRad="50800" dist="50800" dir="5400000" sx="115000" sy="115000" algn="ctr" rotWithShape="0">
              <a:schemeClr val="bg1">
                <a:alpha val="58000"/>
              </a:schemeClr>
            </a:outerShdw>
          </a:effectLst>
        </p:spPr>
        <p:txBody>
          <a:bodyPr/>
          <a:lstStyle>
            <a:lvl1pPr>
              <a:defRPr sz="4000">
                <a:solidFill>
                  <a:srgbClr val="002060"/>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noFill/>
        </p:spPr>
        <p:txBody>
          <a:bodyPr/>
          <a:lstStyle>
            <a:lvl1pPr>
              <a:defRPr sz="2800">
                <a:solidFill>
                  <a:srgbClr val="002060"/>
                </a:solidFill>
                <a:latin typeface="Times New Roman" panose="02020603050405020304" pitchFamily="18" charset="0"/>
                <a:cs typeface="Times New Roman" panose="02020603050405020304" pitchFamily="18" charset="0"/>
              </a:defRPr>
            </a:lvl1pPr>
            <a:lvl2pPr>
              <a:defRPr sz="2800">
                <a:solidFill>
                  <a:srgbClr val="002060"/>
                </a:solidFill>
                <a:latin typeface="Times New Roman" panose="02020603050405020304" pitchFamily="18" charset="0"/>
                <a:cs typeface="Times New Roman" panose="02020603050405020304" pitchFamily="18" charset="0"/>
              </a:defRPr>
            </a:lvl2pPr>
            <a:lvl3pPr>
              <a:defRPr sz="2800">
                <a:solidFill>
                  <a:srgbClr val="002060"/>
                </a:solidFill>
                <a:latin typeface="Times New Roman" panose="02020603050405020304" pitchFamily="18" charset="0"/>
                <a:cs typeface="Times New Roman" panose="02020603050405020304" pitchFamily="18" charset="0"/>
              </a:defRPr>
            </a:lvl3pPr>
            <a:lvl4pPr>
              <a:defRPr sz="2800">
                <a:solidFill>
                  <a:srgbClr val="002060"/>
                </a:solidFill>
                <a:latin typeface="Times New Roman" panose="02020603050405020304" pitchFamily="18" charset="0"/>
                <a:cs typeface="Times New Roman" panose="02020603050405020304" pitchFamily="18" charset="0"/>
              </a:defRPr>
            </a:lvl4pPr>
            <a:lvl5pPr>
              <a:defRPr sz="2800">
                <a:solidFill>
                  <a:srgbClr val="002060"/>
                </a:solidFill>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fld id="{3E0FA9E5-6744-4841-888F-9E7CC0C2B7EC}" type="datetimeFigureOut">
              <a:rPr lang="en-US" smtClean="0"/>
              <a:t>11/3/2020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AAEAE4A8-A6E5-453E-B946-FB774B73F48C}" type="slidenum">
              <a:rPr lang="en-US" smtClean="0"/>
              <a:t>‹#›</a:t>
            </a:fld>
            <a:endParaRPr lang="en-US"/>
          </a:p>
        </p:txBody>
      </p:sp>
    </p:spTree>
    <p:extLst>
      <p:ext uri="{BB962C8B-B14F-4D97-AF65-F5344CB8AC3E}">
        <p14:creationId xmlns:p14="http://schemas.microsoft.com/office/powerpoint/2010/main" val="327852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4" y="1709739"/>
            <a:ext cx="10512862"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634" y="4589464"/>
            <a:ext cx="10512862"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fld id="{3E0FA9E5-6744-4841-888F-9E7CC0C2B7EC}" type="datetimeFigureOut">
              <a:rPr lang="en-US" smtClean="0"/>
              <a:t>11/3/2020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AEAE4A8-A6E5-453E-B946-FB774B73F48C}" type="slidenum">
              <a:rPr lang="en-US" smtClean="0"/>
              <a:t>‹#›</a:t>
            </a:fld>
            <a:endParaRPr lang="en-US"/>
          </a:p>
        </p:txBody>
      </p:sp>
    </p:spTree>
    <p:extLst>
      <p:ext uri="{BB962C8B-B14F-4D97-AF65-F5344CB8AC3E}">
        <p14:creationId xmlns:p14="http://schemas.microsoft.com/office/powerpoint/2010/main" val="234144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3E0FA9E5-6744-4841-888F-9E7CC0C2B7EC}" type="datetimeFigureOut">
              <a:rPr lang="en-US" smtClean="0"/>
              <a:t>11/3/2020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AEAE4A8-A6E5-453E-B946-FB774B73F48C}" type="slidenum">
              <a:rPr lang="en-US" smtClean="0"/>
              <a:t>‹#›</a:t>
            </a:fld>
            <a:endParaRPr lang="en-US"/>
          </a:p>
        </p:txBody>
      </p:sp>
    </p:spTree>
    <p:extLst>
      <p:ext uri="{BB962C8B-B14F-4D97-AF65-F5344CB8AC3E}">
        <p14:creationId xmlns:p14="http://schemas.microsoft.com/office/powerpoint/2010/main" val="1912430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098" y="365126"/>
            <a:ext cx="10512862" cy="1325563"/>
          </a:xfrm>
        </p:spPr>
        <p:txBody>
          <a:bodyPr/>
          <a:lstStyle/>
          <a:p>
            <a:r>
              <a:rPr lang="en-US"/>
              <a:t>Click to edit Master title style</a:t>
            </a:r>
          </a:p>
        </p:txBody>
      </p:sp>
      <p:sp>
        <p:nvSpPr>
          <p:cNvPr id="3" name="Text Placeholder 2"/>
          <p:cNvSpPr>
            <a:spLocks noGrp="1"/>
          </p:cNvSpPr>
          <p:nvPr>
            <p:ph type="body" idx="1"/>
          </p:nvPr>
        </p:nvSpPr>
        <p:spPr>
          <a:xfrm>
            <a:off x="840099" y="1681163"/>
            <a:ext cx="515697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099" y="2505075"/>
            <a:ext cx="5156973"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593" y="1681163"/>
            <a:ext cx="518236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593" y="2505075"/>
            <a:ext cx="518236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3E0FA9E5-6744-4841-888F-9E7CC0C2B7EC}" type="datetimeFigureOut">
              <a:rPr lang="en-US" smtClean="0"/>
              <a:t>11/3/2020</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AAEAE4A8-A6E5-453E-B946-FB774B73F48C}" type="slidenum">
              <a:rPr lang="en-US" smtClean="0"/>
              <a:t>‹#›</a:t>
            </a:fld>
            <a:endParaRPr lang="en-US"/>
          </a:p>
        </p:txBody>
      </p:sp>
    </p:spTree>
    <p:extLst>
      <p:ext uri="{BB962C8B-B14F-4D97-AF65-F5344CB8AC3E}">
        <p14:creationId xmlns:p14="http://schemas.microsoft.com/office/powerpoint/2010/main" val="145005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3E0FA9E5-6744-4841-888F-9E7CC0C2B7EC}" type="datetimeFigureOut">
              <a:rPr lang="en-US" smtClean="0"/>
              <a:t>11/3/2020</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AAEAE4A8-A6E5-453E-B946-FB774B73F48C}" type="slidenum">
              <a:rPr lang="en-US" smtClean="0"/>
              <a:t>‹#›</a:t>
            </a:fld>
            <a:endParaRPr lang="en-US"/>
          </a:p>
        </p:txBody>
      </p:sp>
    </p:spTree>
    <p:extLst>
      <p:ext uri="{BB962C8B-B14F-4D97-AF65-F5344CB8AC3E}">
        <p14:creationId xmlns:p14="http://schemas.microsoft.com/office/powerpoint/2010/main" val="328432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3E0FA9E5-6744-4841-888F-9E7CC0C2B7EC}" type="datetimeFigureOut">
              <a:rPr lang="en-US" smtClean="0"/>
              <a:t>11/3/2020</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AAEAE4A8-A6E5-453E-B946-FB774B73F48C}" type="slidenum">
              <a:rPr lang="en-US" smtClean="0"/>
              <a:t>‹#›</a:t>
            </a:fld>
            <a:endParaRPr lang="en-US"/>
          </a:p>
        </p:txBody>
      </p:sp>
    </p:spTree>
    <p:extLst>
      <p:ext uri="{BB962C8B-B14F-4D97-AF65-F5344CB8AC3E}">
        <p14:creationId xmlns:p14="http://schemas.microsoft.com/office/powerpoint/2010/main" val="182049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99" y="457200"/>
            <a:ext cx="393174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2367" y="987426"/>
            <a:ext cx="617059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099" y="2057400"/>
            <a:ext cx="39317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fld id="{3E0FA9E5-6744-4841-888F-9E7CC0C2B7EC}" type="datetimeFigureOut">
              <a:rPr lang="en-US" smtClean="0"/>
              <a:t>11/3/2020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AEAE4A8-A6E5-453E-B946-FB774B73F48C}" type="slidenum">
              <a:rPr lang="en-US" smtClean="0"/>
              <a:t>‹#›</a:t>
            </a:fld>
            <a:endParaRPr lang="en-US"/>
          </a:p>
        </p:txBody>
      </p:sp>
    </p:spTree>
    <p:extLst>
      <p:ext uri="{BB962C8B-B14F-4D97-AF65-F5344CB8AC3E}">
        <p14:creationId xmlns:p14="http://schemas.microsoft.com/office/powerpoint/2010/main" val="53614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99" y="457200"/>
            <a:ext cx="3931743"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2367" y="987426"/>
            <a:ext cx="617059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40099" y="2057400"/>
            <a:ext cx="39317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B161D29-6FD0-47F3-B340-7C2B7D2D4AAA}" type="slidenum">
              <a:rPr lang="es-ES" altLang="en-US"/>
              <a:pPr>
                <a:defRPr/>
              </a:pPr>
              <a:t>‹#›</a:t>
            </a:fld>
            <a:endParaRPr lang="es-ES" altLang="en-US"/>
          </a:p>
        </p:txBody>
      </p:sp>
    </p:spTree>
    <p:extLst>
      <p:ext uri="{BB962C8B-B14F-4D97-AF65-F5344CB8AC3E}">
        <p14:creationId xmlns:p14="http://schemas.microsoft.com/office/powerpoint/2010/main" val="18911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441" y="274638"/>
            <a:ext cx="1096994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p:cNvSpPr>
            <a:spLocks noGrp="1" noChangeArrowheads="1"/>
          </p:cNvSpPr>
          <p:nvPr>
            <p:ph type="body" idx="1"/>
          </p:nvPr>
        </p:nvSpPr>
        <p:spPr bwMode="auto">
          <a:xfrm>
            <a:off x="609441" y="1600201"/>
            <a:ext cx="1096994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p:cNvSpPr>
            <a:spLocks noGrp="1" noChangeArrowheads="1"/>
          </p:cNvSpPr>
          <p:nvPr>
            <p:ph type="dt" sz="half" idx="2"/>
          </p:nvPr>
        </p:nvSpPr>
        <p:spPr bwMode="auto">
          <a:xfrm>
            <a:off x="609441" y="6245225"/>
            <a:ext cx="2844059"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fld id="{3E0FA9E5-6744-4841-888F-9E7CC0C2B7EC}" type="datetimeFigureOut">
              <a:rPr lang="en-US" smtClean="0"/>
              <a:pPr/>
              <a:t>11/3/2020</a:t>
            </a:fld>
            <a:endParaRPr lang="en-US"/>
          </a:p>
        </p:txBody>
      </p:sp>
      <p:sp>
        <p:nvSpPr>
          <p:cNvPr id="1029" name="Rectangle 5"/>
          <p:cNvSpPr>
            <a:spLocks noGrp="1" noChangeArrowheads="1"/>
          </p:cNvSpPr>
          <p:nvPr>
            <p:ph type="ftr" sz="quarter" idx="3"/>
          </p:nvPr>
        </p:nvSpPr>
        <p:spPr bwMode="auto">
          <a:xfrm>
            <a:off x="4164515" y="6245225"/>
            <a:ext cx="385979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endParaRPr lang="en-US" dirty="0"/>
          </a:p>
        </p:txBody>
      </p:sp>
      <p:sp>
        <p:nvSpPr>
          <p:cNvPr id="1030" name="Rectangle 6"/>
          <p:cNvSpPr>
            <a:spLocks noGrp="1" noChangeArrowheads="1"/>
          </p:cNvSpPr>
          <p:nvPr>
            <p:ph type="sldNum" sz="quarter" idx="4"/>
          </p:nvPr>
        </p:nvSpPr>
        <p:spPr bwMode="auto">
          <a:xfrm>
            <a:off x="8735325" y="6245225"/>
            <a:ext cx="2844059"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fld id="{AAEAE4A8-A6E5-453E-B946-FB774B73F48C}" type="slidenum">
              <a:rPr lang="en-US" smtClean="0"/>
              <a:pPr/>
              <a:t>‹#›</a:t>
            </a:fld>
            <a:endParaRPr lang="en-US"/>
          </a:p>
        </p:txBody>
      </p:sp>
    </p:spTree>
    <p:extLst>
      <p:ext uri="{BB962C8B-B14F-4D97-AF65-F5344CB8AC3E}">
        <p14:creationId xmlns:p14="http://schemas.microsoft.com/office/powerpoint/2010/main" val="42933363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blmorgan@cherokeega.com"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mailto:gmorton@cherokeega.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1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2" y="2667000"/>
            <a:ext cx="10134600" cy="1676400"/>
          </a:xfrm>
          <a:solidFill>
            <a:schemeClr val="bg1">
              <a:alpha val="98000"/>
            </a:schemeClr>
          </a:solidFill>
        </p:spPr>
        <p:txBody>
          <a:bodyPr>
            <a:noAutofit/>
          </a:bodyPr>
          <a:lstStyle/>
          <a:p>
            <a:r>
              <a:rPr lang="en-US" sz="3500" dirty="0">
                <a:solidFill>
                  <a:srgbClr val="002060"/>
                </a:solidFill>
                <a:latin typeface="Times New Roman" panose="02020603050405020304" pitchFamily="18" charset="0"/>
                <a:cs typeface="Times New Roman" panose="02020603050405020304" pitchFamily="18" charset="0"/>
              </a:rPr>
              <a:t>Cherokee County Engineering Department </a:t>
            </a:r>
            <a:br>
              <a:rPr lang="en-US" sz="3500" dirty="0">
                <a:solidFill>
                  <a:srgbClr val="002060"/>
                </a:solidFill>
                <a:latin typeface="Times New Roman" panose="02020603050405020304" pitchFamily="18" charset="0"/>
                <a:cs typeface="Times New Roman" panose="02020603050405020304" pitchFamily="18" charset="0"/>
              </a:rPr>
            </a:br>
            <a:r>
              <a:rPr lang="en-US" sz="3500" dirty="0">
                <a:solidFill>
                  <a:srgbClr val="002060"/>
                </a:solidFill>
                <a:latin typeface="Times New Roman" panose="02020603050405020304" pitchFamily="18" charset="0"/>
                <a:cs typeface="Times New Roman" panose="02020603050405020304" pitchFamily="18" charset="0"/>
              </a:rPr>
              <a:t>Stormwater Ordinance Revisions</a:t>
            </a:r>
            <a:br>
              <a:rPr lang="en-US" sz="3500" dirty="0">
                <a:solidFill>
                  <a:srgbClr val="002060"/>
                </a:solidFill>
                <a:latin typeface="Times New Roman" panose="02020603050405020304" pitchFamily="18" charset="0"/>
                <a:cs typeface="Times New Roman" panose="02020603050405020304" pitchFamily="18" charset="0"/>
              </a:rPr>
            </a:br>
            <a:r>
              <a:rPr lang="en-US" sz="3500" dirty="0">
                <a:solidFill>
                  <a:srgbClr val="002060"/>
                </a:solidFill>
                <a:latin typeface="Times New Roman" panose="02020603050405020304" pitchFamily="18" charset="0"/>
                <a:cs typeface="Times New Roman" panose="02020603050405020304" pitchFamily="18" charset="0"/>
              </a:rPr>
              <a:t>November 3, 2020</a:t>
            </a:r>
          </a:p>
        </p:txBody>
      </p:sp>
    </p:spTree>
    <p:extLst>
      <p:ext uri="{BB962C8B-B14F-4D97-AF65-F5344CB8AC3E}">
        <p14:creationId xmlns:p14="http://schemas.microsoft.com/office/powerpoint/2010/main" val="1493259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4000"/>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609441" y="274638"/>
            <a:ext cx="10969943" cy="563562"/>
          </a:xfrm>
        </p:spPr>
        <p:txBody>
          <a:bodyPr/>
          <a:lstStyle/>
          <a:p>
            <a:r>
              <a:rPr lang="en-US" sz="2800" b="1" dirty="0"/>
              <a:t>Section 6 - Exemptions</a:t>
            </a:r>
          </a:p>
        </p:txBody>
      </p:sp>
      <p:sp>
        <p:nvSpPr>
          <p:cNvPr id="14" name="Content Placeholder 13"/>
          <p:cNvSpPr>
            <a:spLocks noGrp="1"/>
          </p:cNvSpPr>
          <p:nvPr>
            <p:ph idx="1"/>
          </p:nvPr>
        </p:nvSpPr>
        <p:spPr>
          <a:xfrm>
            <a:off x="455613" y="914401"/>
            <a:ext cx="11430000" cy="5791200"/>
          </a:xfrm>
        </p:spPr>
        <p:txBody>
          <a:bodyPr>
            <a:noAutofit/>
          </a:bodyPr>
          <a:lstStyle/>
          <a:p>
            <a:pPr lvl="0">
              <a:buFont typeface="+mj-lt"/>
              <a:buAutoNum type="arabicParenR"/>
            </a:pPr>
            <a:r>
              <a:rPr lang="en-US" sz="1400" dirty="0"/>
              <a:t>Land disturbing activity conducted by local, state, authority, or federal agencies, solely to respond to an emergency need to protect life, limb, or property or conduct emergency repairs;</a:t>
            </a:r>
          </a:p>
          <a:p>
            <a:pPr lvl="0">
              <a:buFont typeface="+mj-lt"/>
              <a:buAutoNum type="arabicParenR"/>
            </a:pPr>
            <a:r>
              <a:rPr lang="en-US" sz="1400" dirty="0"/>
              <a:t>Land disturbing activity that consists solely of cutting a trench for utility work and related pavement replacement;</a:t>
            </a:r>
          </a:p>
          <a:p>
            <a:pPr lvl="0">
              <a:buFont typeface="+mj-lt"/>
              <a:buAutoNum type="arabicParenR"/>
            </a:pPr>
            <a:r>
              <a:rPr lang="en-US" sz="1400" dirty="0"/>
              <a:t>Land disturbing activity conducted by local, state, authority, or federal agencies, whose sole purpose is to implement stormwater management or environmental restoration; </a:t>
            </a:r>
          </a:p>
          <a:p>
            <a:pPr>
              <a:buFont typeface="+mj-lt"/>
              <a:buAutoNum type="arabicParenR"/>
            </a:pPr>
            <a:r>
              <a:rPr lang="en-US" sz="1400" dirty="0"/>
              <a:t> Repairs to any stormwater management system deemed necessary by the administrator;</a:t>
            </a:r>
          </a:p>
          <a:p>
            <a:pPr>
              <a:buFont typeface="+mj-lt"/>
              <a:buAutoNum type="arabicParenR"/>
            </a:pPr>
            <a:r>
              <a:rPr lang="en-US" sz="1400" dirty="0"/>
              <a:t> Agricultural practices as described O.C.G.A. 12-7-17(5) within areas zoned for these activities with the exception of buildings or permanent structures that exceed the threshold in 6.05 (a) or (b);</a:t>
            </a:r>
          </a:p>
          <a:p>
            <a:pPr>
              <a:buFont typeface="+mj-lt"/>
              <a:buAutoNum type="arabicParenR"/>
            </a:pPr>
            <a:r>
              <a:rPr lang="en-US" sz="1400" dirty="0"/>
              <a:t> </a:t>
            </a:r>
            <a:r>
              <a:rPr lang="en-US" sz="1400" dirty="0" err="1"/>
              <a:t>Silvicultural</a:t>
            </a:r>
            <a:r>
              <a:rPr lang="en-US" sz="1400" dirty="0"/>
              <a:t> land management activities as described O.C.G.A. 12-7-17(6) within areas zoned for these activities with the exception of buildings or permanent structures that exceed the threshold in 6.05 (a) or (b);</a:t>
            </a:r>
          </a:p>
          <a:p>
            <a:pPr>
              <a:buFont typeface="+mj-lt"/>
              <a:buAutoNum type="arabicParenR"/>
            </a:pPr>
            <a:r>
              <a:rPr lang="en-US" sz="1400" dirty="0"/>
              <a:t> Installations or modifications to existing structures solely to implement Americans with Disabilities Act (ADA) requirements, including but not limited to elevator shafts, handicapped access ramps and parking, and enlarged entrances or exits; and</a:t>
            </a:r>
          </a:p>
          <a:p>
            <a:pPr>
              <a:buFont typeface="+mj-lt"/>
              <a:buAutoNum type="arabicParenR"/>
            </a:pPr>
            <a:r>
              <a:rPr lang="en-US" sz="1400" dirty="0"/>
              <a:t> Linear transportation projects being constructed by Cherokee County to the extent the administrator</a:t>
            </a:r>
            <a:r>
              <a:rPr lang="en-US" sz="1400" b="1" dirty="0"/>
              <a:t> </a:t>
            </a:r>
            <a:r>
              <a:rPr lang="en-US" sz="1400" dirty="0"/>
              <a:t>determines that the stormwater management standards may be infeasible to apply, all or in part, for any portion of the linear transportation project. For this exemption to apply, an infeasibility report that is compliant with Cherokee County’s linear feasibility program shall first be submitted to the administrator that contains adequate documentation to support the evaluation for the applicable portion(s) and any resulting infeasibility determination, if any, by the administrator; </a:t>
            </a:r>
          </a:p>
          <a:p>
            <a:pPr>
              <a:buFont typeface="+mj-lt"/>
              <a:buAutoNum type="arabicParenR"/>
            </a:pPr>
            <a:r>
              <a:rPr lang="en-US" sz="1400" dirty="0"/>
              <a:t> Single-family or duplex residential lots platted prior to the adoption of this ordinance, whether or not they are part of a subdivision or phased development project;</a:t>
            </a:r>
          </a:p>
          <a:p>
            <a:pPr>
              <a:buFont typeface="+mj-lt"/>
              <a:buAutoNum type="arabicParenR"/>
            </a:pPr>
            <a:r>
              <a:rPr lang="en-US" sz="1400" dirty="0"/>
              <a:t> Additions or modifications to existing single-family or duplex residential structures;</a:t>
            </a:r>
          </a:p>
          <a:p>
            <a:pPr>
              <a:buFont typeface="+mj-lt"/>
              <a:buAutoNum type="arabicParenR"/>
            </a:pPr>
            <a:r>
              <a:rPr lang="en-US" sz="1400" b="1" dirty="0"/>
              <a:t> Individual single-family or duplex residential lots that are not part of a subdivision or phased development project;</a:t>
            </a:r>
          </a:p>
          <a:p>
            <a:pPr marL="400050" lvl="1" indent="0">
              <a:buNone/>
            </a:pPr>
            <a:r>
              <a:rPr lang="en-US" sz="1400" b="1" dirty="0"/>
              <a:t>(Consistent with current ordinance and keeping it in - EPD may challenge this exemption)</a:t>
            </a:r>
          </a:p>
          <a:p>
            <a:pPr>
              <a:buFont typeface="+mj-lt"/>
              <a:buAutoNum type="arabicParenR"/>
            </a:pPr>
            <a:r>
              <a:rPr lang="en-US" sz="1400" b="1" dirty="0"/>
              <a:t> Rural Subdivisions are exempt from Stormwater Quality/Reduction Standards; however, they are required to provide quantity control to reduce off-site runoff.  (EPD may challenge this exemption)</a:t>
            </a:r>
            <a:endParaRPr lang="en-US" sz="1400" dirty="0"/>
          </a:p>
          <a:p>
            <a:pPr marL="502920" indent="-457200">
              <a:buFont typeface="+mj-lt"/>
              <a:buAutoNum type="arabicPeriod"/>
            </a:pPr>
            <a:endParaRPr lang="en-US" sz="2500" dirty="0"/>
          </a:p>
        </p:txBody>
      </p:sp>
    </p:spTree>
    <p:extLst>
      <p:ext uri="{BB962C8B-B14F-4D97-AF65-F5344CB8AC3E}">
        <p14:creationId xmlns:p14="http://schemas.microsoft.com/office/powerpoint/2010/main" val="118311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4000"/>
            <a:lum/>
          </a:blip>
          <a:srcRect/>
          <a:stretch>
            <a:fillRect/>
          </a:stretch>
        </a:blipFill>
        <a:effectLst/>
      </p:bgPr>
    </p:bg>
    <p:spTree>
      <p:nvGrpSpPr>
        <p:cNvPr id="1" name=""/>
        <p:cNvGrpSpPr/>
        <p:nvPr/>
      </p:nvGrpSpPr>
      <p:grpSpPr>
        <a:xfrm>
          <a:off x="0" y="0"/>
          <a:ext cx="0" cy="0"/>
          <a:chOff x="0" y="0"/>
          <a:chExt cx="0" cy="0"/>
        </a:xfrm>
      </p:grpSpPr>
      <p:sp>
        <p:nvSpPr>
          <p:cNvPr id="8" name="Title 12"/>
          <p:cNvSpPr>
            <a:spLocks noGrp="1"/>
          </p:cNvSpPr>
          <p:nvPr>
            <p:ph type="title"/>
          </p:nvPr>
        </p:nvSpPr>
        <p:spPr/>
        <p:txBody>
          <a:bodyPr/>
          <a:lstStyle/>
          <a:p>
            <a:r>
              <a:rPr lang="en-US" sz="3600" b="1" dirty="0"/>
              <a:t>Next Steps</a:t>
            </a:r>
          </a:p>
        </p:txBody>
      </p:sp>
      <p:sp>
        <p:nvSpPr>
          <p:cNvPr id="9" name="Content Placeholder 13"/>
          <p:cNvSpPr>
            <a:spLocks noGrp="1"/>
          </p:cNvSpPr>
          <p:nvPr>
            <p:ph idx="1"/>
          </p:nvPr>
        </p:nvSpPr>
        <p:spPr/>
        <p:txBody>
          <a:bodyPr>
            <a:normAutofit/>
          </a:bodyPr>
          <a:lstStyle/>
          <a:p>
            <a:r>
              <a:rPr lang="en-US" sz="2200" dirty="0"/>
              <a:t>Public hearing to consider revisions to Sections 5 and 6 of Development Regulations –Stormwater Management - December 1, 2020</a:t>
            </a:r>
          </a:p>
          <a:p>
            <a:endParaRPr lang="en-US" sz="2200" dirty="0"/>
          </a:p>
          <a:p>
            <a:r>
              <a:rPr lang="en-US" sz="2200" dirty="0"/>
              <a:t>Introduce revisions to Subdivision Regulations and Sections 3 and 4 of Development Regulations for Rural Subdivisions – December 1, 2020</a:t>
            </a:r>
          </a:p>
        </p:txBody>
      </p:sp>
    </p:spTree>
    <p:extLst>
      <p:ext uri="{BB962C8B-B14F-4D97-AF65-F5344CB8AC3E}">
        <p14:creationId xmlns:p14="http://schemas.microsoft.com/office/powerpoint/2010/main" val="2941546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3212" y="2819400"/>
            <a:ext cx="10134600" cy="1905000"/>
          </a:xfrm>
          <a:solidFill>
            <a:schemeClr val="bg1">
              <a:alpha val="98000"/>
            </a:schemeClr>
          </a:solidFill>
        </p:spPr>
        <p:txBody>
          <a:bodyPr>
            <a:noAutofit/>
          </a:bodyPr>
          <a:lstStyle/>
          <a:p>
            <a:pPr algn="l"/>
            <a:r>
              <a:rPr lang="en-US" sz="3500" dirty="0">
                <a:solidFill>
                  <a:srgbClr val="002060"/>
                </a:solidFill>
                <a:latin typeface="Times New Roman" panose="02020603050405020304" pitchFamily="18" charset="0"/>
                <a:cs typeface="Times New Roman" panose="02020603050405020304" pitchFamily="18" charset="0"/>
              </a:rPr>
              <a:t>Questions?</a:t>
            </a:r>
            <a:br>
              <a:rPr lang="en-US" sz="3500" dirty="0">
                <a:solidFill>
                  <a:srgbClr val="002060"/>
                </a:solidFill>
                <a:latin typeface="Times New Roman" panose="02020603050405020304" pitchFamily="18" charset="0"/>
                <a:cs typeface="Times New Roman" panose="02020603050405020304" pitchFamily="18" charset="0"/>
              </a:rPr>
            </a:br>
            <a:br>
              <a:rPr lang="en-US" sz="3500" dirty="0">
                <a:solidFill>
                  <a:srgbClr val="002060"/>
                </a:solidFill>
                <a:latin typeface="Times New Roman" panose="02020603050405020304" pitchFamily="18" charset="0"/>
                <a:cs typeface="Times New Roman" panose="02020603050405020304" pitchFamily="18" charset="0"/>
              </a:rPr>
            </a:br>
            <a:r>
              <a:rPr lang="en-US" sz="2000" dirty="0">
                <a:solidFill>
                  <a:srgbClr val="002060"/>
                </a:solidFill>
                <a:latin typeface="Times New Roman" panose="02020603050405020304" pitchFamily="18" charset="0"/>
                <a:cs typeface="Times New Roman" panose="02020603050405020304" pitchFamily="18" charset="0"/>
              </a:rPr>
              <a:t>Ben L. Morgan, P.E., CFM – Stormwater Manager</a:t>
            </a:r>
            <a:br>
              <a:rPr lang="en-US" sz="2000" dirty="0">
                <a:solidFill>
                  <a:srgbClr val="002060"/>
                </a:solidFill>
                <a:latin typeface="Times New Roman" panose="02020603050405020304" pitchFamily="18" charset="0"/>
                <a:cs typeface="Times New Roman" panose="02020603050405020304" pitchFamily="18" charset="0"/>
              </a:rPr>
            </a:br>
            <a:r>
              <a:rPr lang="en-US" sz="2000" dirty="0">
                <a:solidFill>
                  <a:srgbClr val="002060"/>
                </a:solidFill>
                <a:latin typeface="Times New Roman" panose="02020603050405020304" pitchFamily="18" charset="0"/>
                <a:cs typeface="Times New Roman" panose="02020603050405020304" pitchFamily="18" charset="0"/>
                <a:hlinkClick r:id="rId3"/>
              </a:rPr>
              <a:t>blmorgan@cherokeega.com</a:t>
            </a:r>
            <a:br>
              <a:rPr lang="en-US" sz="2000" dirty="0">
                <a:solidFill>
                  <a:srgbClr val="002060"/>
                </a:solidFill>
                <a:latin typeface="Times New Roman" panose="02020603050405020304" pitchFamily="18" charset="0"/>
                <a:cs typeface="Times New Roman" panose="02020603050405020304" pitchFamily="18" charset="0"/>
              </a:rPr>
            </a:br>
            <a:br>
              <a:rPr lang="en-US" sz="2000" dirty="0">
                <a:solidFill>
                  <a:srgbClr val="002060"/>
                </a:solidFill>
                <a:latin typeface="Times New Roman" panose="02020603050405020304" pitchFamily="18" charset="0"/>
                <a:cs typeface="Times New Roman" panose="02020603050405020304" pitchFamily="18" charset="0"/>
              </a:rPr>
            </a:br>
            <a:r>
              <a:rPr lang="en-US" sz="2000" dirty="0">
                <a:solidFill>
                  <a:srgbClr val="002060"/>
                </a:solidFill>
                <a:latin typeface="Times New Roman" panose="02020603050405020304" pitchFamily="18" charset="0"/>
                <a:cs typeface="Times New Roman" panose="02020603050405020304" pitchFamily="18" charset="0"/>
              </a:rPr>
              <a:t>Geoffrey E. Morton, P.E., Community Development Agency Director</a:t>
            </a:r>
            <a:br>
              <a:rPr lang="en-US" sz="2000" dirty="0">
                <a:solidFill>
                  <a:srgbClr val="002060"/>
                </a:solidFill>
                <a:latin typeface="Times New Roman" panose="02020603050405020304" pitchFamily="18" charset="0"/>
                <a:cs typeface="Times New Roman" panose="02020603050405020304" pitchFamily="18" charset="0"/>
              </a:rPr>
            </a:br>
            <a:r>
              <a:rPr lang="en-US" sz="2000" dirty="0">
                <a:solidFill>
                  <a:srgbClr val="002060"/>
                </a:solidFill>
                <a:latin typeface="Times New Roman" panose="02020603050405020304" pitchFamily="18" charset="0"/>
                <a:cs typeface="Times New Roman" panose="02020603050405020304" pitchFamily="18" charset="0"/>
                <a:hlinkClick r:id="rId4"/>
              </a:rPr>
              <a:t>gmorton@cherokeega.com</a:t>
            </a:r>
            <a:br>
              <a:rPr lang="en-US" sz="2000" dirty="0">
                <a:solidFill>
                  <a:srgbClr val="002060"/>
                </a:solidFill>
                <a:latin typeface="Times New Roman" panose="02020603050405020304" pitchFamily="18" charset="0"/>
                <a:cs typeface="Times New Roman" panose="02020603050405020304" pitchFamily="18" charset="0"/>
              </a:rPr>
            </a:br>
            <a:endParaRPr lang="en-US"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3138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4000"/>
            <a:lum/>
          </a:blip>
          <a:srcRect/>
          <a:stretch>
            <a:fillRect/>
          </a:stretch>
        </a:blipFill>
        <a:effectLst/>
      </p:bgPr>
    </p:bg>
    <p:spTree>
      <p:nvGrpSpPr>
        <p:cNvPr id="1" name=""/>
        <p:cNvGrpSpPr/>
        <p:nvPr/>
      </p:nvGrpSpPr>
      <p:grpSpPr>
        <a:xfrm>
          <a:off x="0" y="0"/>
          <a:ext cx="0" cy="0"/>
          <a:chOff x="0" y="0"/>
          <a:chExt cx="0" cy="0"/>
        </a:xfrm>
      </p:grpSpPr>
      <p:sp>
        <p:nvSpPr>
          <p:cNvPr id="8" name="Title 12"/>
          <p:cNvSpPr>
            <a:spLocks noGrp="1"/>
          </p:cNvSpPr>
          <p:nvPr>
            <p:ph type="title"/>
          </p:nvPr>
        </p:nvSpPr>
        <p:spPr/>
        <p:txBody>
          <a:bodyPr/>
          <a:lstStyle/>
          <a:p>
            <a:r>
              <a:rPr lang="en-US" dirty="0"/>
              <a:t>Program Regulatory Background</a:t>
            </a:r>
          </a:p>
        </p:txBody>
      </p:sp>
      <p:sp>
        <p:nvSpPr>
          <p:cNvPr id="9" name="Content Placeholder 13"/>
          <p:cNvSpPr>
            <a:spLocks noGrp="1"/>
          </p:cNvSpPr>
          <p:nvPr>
            <p:ph idx="1"/>
          </p:nvPr>
        </p:nvSpPr>
        <p:spPr/>
        <p:txBody>
          <a:bodyPr>
            <a:normAutofit/>
          </a:bodyPr>
          <a:lstStyle/>
          <a:p>
            <a:r>
              <a:rPr lang="en-US" sz="2400" dirty="0"/>
              <a:t>1972: The National Pollutant Discharge Elimination System (NPDES) is established by the Clean Water Act to address discharges containing pollutants. </a:t>
            </a:r>
          </a:p>
          <a:p>
            <a:r>
              <a:rPr lang="en-US" sz="2400" dirty="0"/>
              <a:t>1987: Municipal Separate Storm Sewer System (MS4) permitting requirements is established under the NPDES program, requiring certain municipalities to minimize pollutants in stormwater runoff to the maximum extent practicable (MEP). </a:t>
            </a:r>
          </a:p>
          <a:p>
            <a:r>
              <a:rPr lang="en-US" sz="2400" dirty="0"/>
              <a:t>Under Georgia EPD’s MS4 permit program, communities in regulated areas are required to establish a comprehensive stormwater management program (SWMP) to address stormwater issues.</a:t>
            </a:r>
          </a:p>
          <a:p>
            <a:endParaRPr lang="en-US" sz="2200" dirty="0"/>
          </a:p>
        </p:txBody>
      </p:sp>
    </p:spTree>
    <p:extLst>
      <p:ext uri="{BB962C8B-B14F-4D97-AF65-F5344CB8AC3E}">
        <p14:creationId xmlns:p14="http://schemas.microsoft.com/office/powerpoint/2010/main" val="598813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4000"/>
            <a:lum/>
          </a:blip>
          <a:srcRect/>
          <a:stretch>
            <a:fillRect/>
          </a:stretch>
        </a:blipFill>
        <a:effectLst/>
      </p:bgPr>
    </p:bg>
    <p:spTree>
      <p:nvGrpSpPr>
        <p:cNvPr id="1" name=""/>
        <p:cNvGrpSpPr/>
        <p:nvPr/>
      </p:nvGrpSpPr>
      <p:grpSpPr>
        <a:xfrm>
          <a:off x="0" y="0"/>
          <a:ext cx="0" cy="0"/>
          <a:chOff x="0" y="0"/>
          <a:chExt cx="0" cy="0"/>
        </a:xfrm>
      </p:grpSpPr>
      <p:sp>
        <p:nvSpPr>
          <p:cNvPr id="8" name="Title 12"/>
          <p:cNvSpPr>
            <a:spLocks noGrp="1"/>
          </p:cNvSpPr>
          <p:nvPr>
            <p:ph type="title"/>
          </p:nvPr>
        </p:nvSpPr>
        <p:spPr/>
        <p:txBody>
          <a:bodyPr/>
          <a:lstStyle/>
          <a:p>
            <a:r>
              <a:rPr lang="en-US" dirty="0"/>
              <a:t>Program Regulatory Timeline</a:t>
            </a:r>
          </a:p>
        </p:txBody>
      </p:sp>
      <p:sp>
        <p:nvSpPr>
          <p:cNvPr id="9" name="Content Placeholder 13"/>
          <p:cNvSpPr>
            <a:spLocks noGrp="1"/>
          </p:cNvSpPr>
          <p:nvPr>
            <p:ph idx="1"/>
          </p:nvPr>
        </p:nvSpPr>
        <p:spPr/>
        <p:txBody>
          <a:bodyPr>
            <a:normAutofit/>
          </a:bodyPr>
          <a:lstStyle/>
          <a:p>
            <a:r>
              <a:rPr lang="en-US" sz="2400" dirty="0"/>
              <a:t>1993: Phase I permit requirements applied in Georgia to medium and large Ms4’s. </a:t>
            </a:r>
            <a:r>
              <a:rPr lang="en-US" sz="2000" dirty="0"/>
              <a:t>(medium - between 100,000 and 250,000 population, and large - greater than 250,000 population)</a:t>
            </a:r>
          </a:p>
          <a:p>
            <a:r>
              <a:rPr lang="en-US" sz="2400" dirty="0"/>
              <a:t>1995: Cherokee County adopts its first Post-development Stormwater Ordinance. </a:t>
            </a:r>
          </a:p>
          <a:p>
            <a:r>
              <a:rPr lang="en-US" sz="2400" dirty="0"/>
              <a:t>1999: Federal regulations are adopted to extend the NPDES MS4 permit program to smaller communities; with populations below 100,000 – Phase II communities.</a:t>
            </a:r>
          </a:p>
          <a:p>
            <a:r>
              <a:rPr lang="en-US" sz="2400" dirty="0"/>
              <a:t>2001: Cherokee County Enhances its SWMP based on Metropolitan North Georgia Water Planning District (MNGWPD) and enters the Phase II Ms4 Program and MNGWPD introduces the </a:t>
            </a:r>
            <a:r>
              <a:rPr lang="en-US" sz="2400" i="1" dirty="0"/>
              <a:t>Georgia Stormwater Management Manual (GSMM).</a:t>
            </a:r>
            <a:endParaRPr lang="en-US" sz="2400" dirty="0"/>
          </a:p>
          <a:p>
            <a:pPr marL="0" indent="0">
              <a:buNone/>
            </a:pPr>
            <a:endParaRPr lang="en-US" sz="2400" dirty="0"/>
          </a:p>
          <a:p>
            <a:endParaRPr lang="en-US" sz="2200" dirty="0"/>
          </a:p>
        </p:txBody>
      </p:sp>
    </p:spTree>
    <p:extLst>
      <p:ext uri="{BB962C8B-B14F-4D97-AF65-F5344CB8AC3E}">
        <p14:creationId xmlns:p14="http://schemas.microsoft.com/office/powerpoint/2010/main" val="203305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4000"/>
            <a:lum/>
          </a:blip>
          <a:srcRect/>
          <a:stretch>
            <a:fillRect/>
          </a:stretch>
        </a:blipFill>
        <a:effectLst/>
      </p:bgPr>
    </p:bg>
    <p:spTree>
      <p:nvGrpSpPr>
        <p:cNvPr id="1" name=""/>
        <p:cNvGrpSpPr/>
        <p:nvPr/>
      </p:nvGrpSpPr>
      <p:grpSpPr>
        <a:xfrm>
          <a:off x="0" y="0"/>
          <a:ext cx="0" cy="0"/>
          <a:chOff x="0" y="0"/>
          <a:chExt cx="0" cy="0"/>
        </a:xfrm>
      </p:grpSpPr>
      <p:sp>
        <p:nvSpPr>
          <p:cNvPr id="8" name="Title 12"/>
          <p:cNvSpPr>
            <a:spLocks noGrp="1"/>
          </p:cNvSpPr>
          <p:nvPr>
            <p:ph type="title"/>
          </p:nvPr>
        </p:nvSpPr>
        <p:spPr/>
        <p:txBody>
          <a:bodyPr/>
          <a:lstStyle/>
          <a:p>
            <a:r>
              <a:rPr lang="en-US" dirty="0"/>
              <a:t>Program Regulatory Timeline</a:t>
            </a:r>
          </a:p>
        </p:txBody>
      </p:sp>
      <p:sp>
        <p:nvSpPr>
          <p:cNvPr id="9" name="Content Placeholder 13"/>
          <p:cNvSpPr>
            <a:spLocks noGrp="1"/>
          </p:cNvSpPr>
          <p:nvPr>
            <p:ph idx="1"/>
          </p:nvPr>
        </p:nvSpPr>
        <p:spPr/>
        <p:txBody>
          <a:bodyPr>
            <a:normAutofit/>
          </a:bodyPr>
          <a:lstStyle/>
          <a:p>
            <a:r>
              <a:rPr lang="en-US" sz="2400" dirty="0"/>
              <a:t>2005: Post-development Stormwater Ordinance incorporates stormwater quality requirements, in addition to quantity control. </a:t>
            </a:r>
          </a:p>
          <a:p>
            <a:r>
              <a:rPr lang="en-US" sz="2400" dirty="0"/>
              <a:t>2007: Post-development Stormwater Ordinance incorporates maintenance agreement requirement on all stormwater management structures and other components of GSMM. </a:t>
            </a:r>
          </a:p>
          <a:p>
            <a:r>
              <a:rPr lang="en-US" sz="2400" dirty="0"/>
              <a:t>2017: New GSMM manual released that includes runoff reduction component.</a:t>
            </a:r>
          </a:p>
          <a:p>
            <a:r>
              <a:rPr lang="en-US" sz="2400" dirty="0"/>
              <a:t>2020: Runoff reduction mandatory for Phase II Ms4s, including review of linear infrastructure feasibility.</a:t>
            </a:r>
          </a:p>
          <a:p>
            <a:endParaRPr lang="en-US" sz="2200" dirty="0"/>
          </a:p>
        </p:txBody>
      </p:sp>
    </p:spTree>
    <p:extLst>
      <p:ext uri="{BB962C8B-B14F-4D97-AF65-F5344CB8AC3E}">
        <p14:creationId xmlns:p14="http://schemas.microsoft.com/office/powerpoint/2010/main" val="1363698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a:xfrm>
            <a:off x="494426" y="381000"/>
            <a:ext cx="11199971" cy="1096962"/>
          </a:xfrm>
        </p:spPr>
        <p:txBody>
          <a:bodyPr/>
          <a:lstStyle/>
          <a:p>
            <a:r>
              <a:rPr lang="en-US" dirty="0"/>
              <a:t>Cherokee County Development Ordinance Revisions</a:t>
            </a:r>
          </a:p>
        </p:txBody>
      </p:sp>
      <p:sp>
        <p:nvSpPr>
          <p:cNvPr id="9" name="Content Placeholder 13"/>
          <p:cNvSpPr>
            <a:spLocks noGrp="1"/>
          </p:cNvSpPr>
          <p:nvPr>
            <p:ph idx="1"/>
          </p:nvPr>
        </p:nvSpPr>
        <p:spPr>
          <a:xfrm>
            <a:off x="609441" y="1600201"/>
            <a:ext cx="10969943" cy="5105399"/>
          </a:xfrm>
        </p:spPr>
        <p:txBody>
          <a:bodyPr>
            <a:normAutofit lnSpcReduction="10000"/>
          </a:bodyPr>
          <a:lstStyle/>
          <a:p>
            <a:r>
              <a:rPr lang="en-US" sz="2400" b="1" dirty="0"/>
              <a:t>Section 5 –  Stormwater Management (Technical Standards): </a:t>
            </a:r>
            <a:r>
              <a:rPr lang="en-US" sz="2400" dirty="0"/>
              <a:t>Last updated in 2005; edits are mainly clarification items and general policy updates to coincide with the Section 6 revisions.</a:t>
            </a:r>
          </a:p>
          <a:p>
            <a:r>
              <a:rPr lang="en-US" sz="2400" b="1" dirty="0"/>
              <a:t>Section 6 – Post Construction Stormwater Management for New Development and Redevelopment: </a:t>
            </a:r>
            <a:r>
              <a:rPr lang="en-US" sz="2400" dirty="0"/>
              <a:t>Edits include runoff reduction mandatory for Phase II Ms4’s and review of linear infrastructure feasibility.  </a:t>
            </a:r>
          </a:p>
          <a:p>
            <a:pPr lvl="1"/>
            <a:r>
              <a:rPr lang="en-US" sz="2400" b="1" dirty="0"/>
              <a:t>This revision is mandatory to maintain County’s compliance with its EPD Ms4 permit and compliance with the MNGWPD.</a:t>
            </a:r>
          </a:p>
          <a:p>
            <a:pPr lvl="1"/>
            <a:r>
              <a:rPr lang="en-US" sz="2400" dirty="0"/>
              <a:t>Must be adopted by December 2020.</a:t>
            </a:r>
          </a:p>
          <a:p>
            <a:pPr lvl="1"/>
            <a:r>
              <a:rPr lang="en-US" sz="2400" dirty="0"/>
              <a:t>Follows the 2019 MNGWPD Model Ordinance – replaces the 2002 version.</a:t>
            </a:r>
          </a:p>
          <a:p>
            <a:pPr lvl="1"/>
            <a:r>
              <a:rPr lang="en-US" sz="2400" dirty="0"/>
              <a:t>Incorporates additional infiltration requirements with more green infrastructure utilization. </a:t>
            </a:r>
          </a:p>
          <a:p>
            <a:pPr lvl="1"/>
            <a:r>
              <a:rPr lang="en-US" sz="2400" dirty="0"/>
              <a:t>Requires certain transportation projects to provide stormwater management. </a:t>
            </a:r>
          </a:p>
          <a:p>
            <a:endParaRPr lang="en-US" sz="2200" dirty="0"/>
          </a:p>
        </p:txBody>
      </p:sp>
    </p:spTree>
    <p:extLst>
      <p:ext uri="{BB962C8B-B14F-4D97-AF65-F5344CB8AC3E}">
        <p14:creationId xmlns:p14="http://schemas.microsoft.com/office/powerpoint/2010/main" val="1369538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a:xfrm>
            <a:off x="1446212" y="304800"/>
            <a:ext cx="9486185" cy="334962"/>
          </a:xfrm>
        </p:spPr>
        <p:txBody>
          <a:bodyPr/>
          <a:lstStyle/>
          <a:p>
            <a:r>
              <a:rPr lang="en-US" sz="2800" b="1" dirty="0"/>
              <a:t>Section 5 –  Stormwater Management (Technical Standards)</a:t>
            </a:r>
            <a:endParaRPr lang="en-US" sz="2800" dirty="0"/>
          </a:p>
        </p:txBody>
      </p:sp>
      <p:sp>
        <p:nvSpPr>
          <p:cNvPr id="6" name="Content Placeholder 13"/>
          <p:cNvSpPr>
            <a:spLocks noGrp="1"/>
          </p:cNvSpPr>
          <p:nvPr>
            <p:ph idx="1"/>
          </p:nvPr>
        </p:nvSpPr>
        <p:spPr>
          <a:xfrm>
            <a:off x="1141411" y="762000"/>
            <a:ext cx="10744201" cy="5791200"/>
          </a:xfrm>
        </p:spPr>
        <p:txBody>
          <a:bodyPr>
            <a:noAutofit/>
          </a:bodyPr>
          <a:lstStyle/>
          <a:p>
            <a:pPr marL="45720" indent="0">
              <a:buNone/>
            </a:pPr>
            <a:r>
              <a:rPr lang="en-US" sz="1800" b="1" u="sng" dirty="0"/>
              <a:t>Section</a:t>
            </a:r>
            <a:r>
              <a:rPr lang="en-US" sz="1800" b="1" dirty="0"/>
              <a:t>		</a:t>
            </a:r>
            <a:r>
              <a:rPr lang="en-US" sz="1800" b="1" u="sng" dirty="0"/>
              <a:t>Revision Details</a:t>
            </a:r>
          </a:p>
          <a:p>
            <a:pPr marL="45720" indent="0">
              <a:buNone/>
            </a:pPr>
            <a:r>
              <a:rPr lang="en-US" sz="1800" dirty="0"/>
              <a:t>Entirety		County Engineer revised to Stormwater Manager.</a:t>
            </a:r>
          </a:p>
          <a:p>
            <a:pPr marL="45720" indent="0">
              <a:buNone/>
            </a:pPr>
            <a:r>
              <a:rPr lang="en-US" sz="1800" dirty="0"/>
              <a:t>5.1.A		Updates technical standards to Section 6.0.</a:t>
            </a:r>
          </a:p>
          <a:p>
            <a:pPr marL="45720" indent="0">
              <a:buNone/>
            </a:pPr>
            <a:r>
              <a:rPr lang="en-US" sz="1800" dirty="0"/>
              <a:t>5.1.J		Clarifies maintenance responsibility outside right-of-way.</a:t>
            </a:r>
          </a:p>
          <a:p>
            <a:pPr marL="45720" indent="0">
              <a:buNone/>
            </a:pPr>
            <a:r>
              <a:rPr lang="en-US" sz="1800" dirty="0"/>
              <a:t>5.2.C.3.a		Add pipe size alternative for small lots.</a:t>
            </a:r>
          </a:p>
          <a:p>
            <a:pPr marL="45720" indent="0">
              <a:buNone/>
            </a:pPr>
            <a:r>
              <a:rPr lang="en-US" sz="1800" dirty="0"/>
              <a:t>5.2.C.3.b		Add roof drainage stipulation to protect downstream owners.</a:t>
            </a:r>
          </a:p>
          <a:p>
            <a:pPr marL="45720" indent="0">
              <a:buNone/>
            </a:pPr>
            <a:r>
              <a:rPr lang="en-US" sz="1800" dirty="0"/>
              <a:t>5.2.C.7		Clarify design requirement.</a:t>
            </a:r>
          </a:p>
          <a:p>
            <a:pPr marL="45720" indent="0">
              <a:buNone/>
            </a:pPr>
            <a:r>
              <a:rPr lang="en-US" sz="1800" dirty="0"/>
              <a:t>5.2.C.9		Clarify pipe material type.</a:t>
            </a:r>
          </a:p>
          <a:p>
            <a:pPr marL="45720" indent="0">
              <a:buNone/>
            </a:pPr>
            <a:r>
              <a:rPr lang="en-US" sz="1800" dirty="0"/>
              <a:t>5.2.C.9.a		Clarify pipe material type for rural subdivisions.</a:t>
            </a:r>
          </a:p>
          <a:p>
            <a:pPr marL="45720" indent="0">
              <a:buNone/>
            </a:pPr>
            <a:r>
              <a:rPr lang="en-US" sz="1800" dirty="0"/>
              <a:t>5.2.E		Clarify driveway connection requirements.</a:t>
            </a:r>
          </a:p>
          <a:p>
            <a:pPr marL="45720" indent="0">
              <a:buNone/>
            </a:pPr>
            <a:r>
              <a:rPr lang="en-US" sz="1800" dirty="0"/>
              <a:t>5.2.F.1.c.5	Add  language clarifying downstream analysis requirement.</a:t>
            </a:r>
          </a:p>
          <a:p>
            <a:pPr marL="45720" indent="0">
              <a:buNone/>
            </a:pPr>
            <a:r>
              <a:rPr lang="en-US" sz="1800" dirty="0"/>
              <a:t>5.2.F.2.b		Clarify local application of GSMM.</a:t>
            </a:r>
          </a:p>
          <a:p>
            <a:pPr marL="45720" indent="0">
              <a:buNone/>
            </a:pPr>
            <a:r>
              <a:rPr lang="en-US" sz="1800" dirty="0"/>
              <a:t>5.2.F.3.d.7	Stricter requirement for detention pond fencing.</a:t>
            </a:r>
          </a:p>
          <a:p>
            <a:pPr marL="45720" indent="0">
              <a:buNone/>
            </a:pPr>
            <a:r>
              <a:rPr lang="en-US" sz="1800" dirty="0"/>
              <a:t>5.2.F.3.f		Update methodologies to be consistent with GSMM.</a:t>
            </a:r>
          </a:p>
          <a:p>
            <a:pPr marL="45720" indent="0">
              <a:buNone/>
            </a:pPr>
            <a:r>
              <a:rPr lang="en-US" sz="1800" dirty="0"/>
              <a:t>5.2.F.4.f		Clarify location of stormwater facilities to be located outside individual lots.</a:t>
            </a:r>
          </a:p>
          <a:p>
            <a:pPr marL="45720" indent="0">
              <a:buNone/>
            </a:pPr>
            <a:r>
              <a:rPr lang="en-US" sz="1800" dirty="0"/>
              <a:t>5.2.F.5.a		Clarify access drive requirements for stormwater facilities.</a:t>
            </a:r>
          </a:p>
          <a:p>
            <a:pPr marL="45720" indent="0">
              <a:buNone/>
            </a:pPr>
            <a:r>
              <a:rPr lang="en-US" sz="1800" dirty="0"/>
              <a:t>5.2.G		Insert Drainage Easement requirements from Section 4.18.C.</a:t>
            </a:r>
          </a:p>
          <a:p>
            <a:pPr marL="45720" indent="0">
              <a:buNone/>
            </a:pPr>
            <a:endParaRPr lang="en-US" sz="2500" dirty="0"/>
          </a:p>
        </p:txBody>
      </p:sp>
    </p:spTree>
    <p:extLst>
      <p:ext uri="{BB962C8B-B14F-4D97-AF65-F5344CB8AC3E}">
        <p14:creationId xmlns:p14="http://schemas.microsoft.com/office/powerpoint/2010/main" val="1471720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9441" y="274638"/>
            <a:ext cx="10969943" cy="563562"/>
          </a:xfrm>
        </p:spPr>
        <p:txBody>
          <a:bodyPr/>
          <a:lstStyle/>
          <a:p>
            <a:r>
              <a:rPr lang="en-US" sz="2800" b="1" dirty="0"/>
              <a:t>Section 6 – Post Construction Stormwater Management for New Development and Redevelopment</a:t>
            </a:r>
            <a:endParaRPr lang="en-US" sz="2800" dirty="0"/>
          </a:p>
        </p:txBody>
      </p:sp>
      <p:sp>
        <p:nvSpPr>
          <p:cNvPr id="14" name="Content Placeholder 13"/>
          <p:cNvSpPr>
            <a:spLocks noGrp="1"/>
          </p:cNvSpPr>
          <p:nvPr>
            <p:ph idx="1"/>
          </p:nvPr>
        </p:nvSpPr>
        <p:spPr>
          <a:xfrm>
            <a:off x="74612" y="990599"/>
            <a:ext cx="12039599" cy="5638801"/>
          </a:xfrm>
        </p:spPr>
        <p:txBody>
          <a:bodyPr>
            <a:noAutofit/>
          </a:bodyPr>
          <a:lstStyle/>
          <a:p>
            <a:pPr marL="45720" indent="0">
              <a:buNone/>
            </a:pPr>
            <a:r>
              <a:rPr lang="en-US" sz="1800" b="1" u="sng" dirty="0"/>
              <a:t>Section</a:t>
            </a:r>
            <a:r>
              <a:rPr lang="en-US" sz="1800" b="1" dirty="0"/>
              <a:t>		</a:t>
            </a:r>
            <a:r>
              <a:rPr lang="en-US" sz="1800" b="1" u="sng" dirty="0"/>
              <a:t>Description</a:t>
            </a:r>
          </a:p>
          <a:p>
            <a:pPr marL="45720" indent="0">
              <a:buNone/>
            </a:pPr>
            <a:r>
              <a:rPr lang="en-US" sz="1800" dirty="0"/>
              <a:t>6.02		Update the GSMM definition to include current edition.</a:t>
            </a:r>
          </a:p>
          <a:p>
            <a:pPr marL="45720" indent="0">
              <a:buNone/>
            </a:pPr>
            <a:r>
              <a:rPr lang="en-US" sz="1800" dirty="0"/>
              <a:t>6.02		Adds trout streams definition.</a:t>
            </a:r>
          </a:p>
          <a:p>
            <a:pPr marL="45720" indent="0">
              <a:buNone/>
            </a:pPr>
            <a:r>
              <a:rPr lang="en-US" sz="1800" dirty="0"/>
              <a:t>6.04		Designates the Stormwater Manager to administer and implement this Article.</a:t>
            </a:r>
          </a:p>
          <a:p>
            <a:pPr marL="45720" indent="0">
              <a:buNone/>
            </a:pPr>
            <a:r>
              <a:rPr lang="en-US" sz="1800" dirty="0"/>
              <a:t>6.06(</a:t>
            </a:r>
            <a:r>
              <a:rPr lang="en-US" sz="1800" dirty="0" err="1"/>
              <a:t>i</a:t>
            </a:r>
            <a:r>
              <a:rPr lang="en-US" sz="1800" dirty="0"/>
              <a:t>), (j), &amp; (k)	Adds single-family homes exemption.</a:t>
            </a:r>
          </a:p>
          <a:p>
            <a:pPr marL="45720" indent="0">
              <a:buNone/>
            </a:pPr>
            <a:r>
              <a:rPr lang="en-US" sz="1800" dirty="0"/>
              <a:t>6.06(l)		Adds Rural Subdivision exemption from stormwater quality/reduction standards as outlined 			in Section 6.07(d); however,  still requires quantity control as outlined in Section 6.07(e-g).</a:t>
            </a:r>
          </a:p>
          <a:p>
            <a:pPr marL="45720" indent="0">
              <a:buNone/>
            </a:pPr>
            <a:r>
              <a:rPr lang="en-US" sz="1800" dirty="0"/>
              <a:t>6.07(d)</a:t>
            </a:r>
            <a:r>
              <a:rPr lang="en-US" sz="1800" dirty="0" err="1"/>
              <a:t>i</a:t>
            </a:r>
            <a:r>
              <a:rPr lang="en-US" sz="1800" dirty="0"/>
              <a:t> &amp; ii	Specifies December 6, 2020 cut-off date for runoff reduction standard.</a:t>
            </a:r>
          </a:p>
          <a:p>
            <a:pPr marL="45720" indent="0">
              <a:buNone/>
            </a:pPr>
            <a:r>
              <a:rPr lang="en-US" sz="1800" dirty="0"/>
              <a:t>6.07(h)		Adds trout stream protection standard for temperature elevation.</a:t>
            </a:r>
          </a:p>
          <a:p>
            <a:pPr marL="45720" indent="0">
              <a:buNone/>
            </a:pPr>
            <a:r>
              <a:rPr lang="en-US" sz="1800" dirty="0"/>
              <a:t>6.07(</a:t>
            </a:r>
            <a:r>
              <a:rPr lang="en-US" sz="1800" dirty="0" err="1"/>
              <a:t>i</a:t>
            </a:r>
            <a:r>
              <a:rPr lang="en-US" sz="1800" dirty="0"/>
              <a:t>)		Adds language clarifying downstream analysis requirements.</a:t>
            </a:r>
          </a:p>
          <a:p>
            <a:pPr marL="45720" indent="0">
              <a:buNone/>
            </a:pPr>
            <a:r>
              <a:rPr lang="en-US" sz="1800" dirty="0"/>
              <a:t>6.08(d)xii, xiii, xiv	Adds O&amp;M maintenance plan, maintenance access easement language, and bonding requirements.</a:t>
            </a:r>
          </a:p>
          <a:p>
            <a:pPr marL="45720" indent="0">
              <a:buNone/>
            </a:pPr>
            <a:r>
              <a:rPr lang="en-US" sz="1800" dirty="0"/>
              <a:t>6.14		Modifies violations and enforcement.</a:t>
            </a:r>
          </a:p>
          <a:p>
            <a:pPr marL="45720" indent="0">
              <a:buNone/>
            </a:pPr>
            <a:r>
              <a:rPr lang="en-US" sz="1800" dirty="0"/>
              <a:t>6.16(d), (e)	Modifies Inspection and Maintenance Agreements to include/expand ongoing inspection and maintenance.</a:t>
            </a:r>
          </a:p>
          <a:p>
            <a:pPr marL="45720" indent="0">
              <a:buNone/>
            </a:pPr>
            <a:r>
              <a:rPr lang="en-US" sz="1800" dirty="0"/>
              <a:t>6.17		Modifies right-of-entry for inspections.</a:t>
            </a:r>
          </a:p>
          <a:p>
            <a:pPr marL="45720" indent="0">
              <a:buNone/>
            </a:pPr>
            <a:r>
              <a:rPr lang="en-US" sz="1800" dirty="0"/>
              <a:t>6.18		Modifies specifics in failure to maintain cases.</a:t>
            </a:r>
          </a:p>
          <a:p>
            <a:pPr marL="45720" indent="0">
              <a:buNone/>
            </a:pPr>
            <a:r>
              <a:rPr lang="en-US" sz="1800" dirty="0"/>
              <a:t>6.19		Adds the GI/LID (Green Infrastructure/Low Impact Development) requirements.</a:t>
            </a:r>
          </a:p>
          <a:p>
            <a:pPr marL="45720" indent="0">
              <a:buNone/>
            </a:pPr>
            <a:r>
              <a:rPr lang="en-US" sz="1800" dirty="0"/>
              <a:t>6.20		Adds Linear Transportation Project requirements.</a:t>
            </a:r>
          </a:p>
          <a:p>
            <a:pPr marL="45720" indent="0">
              <a:buNone/>
            </a:pPr>
            <a:endParaRPr lang="en-US" sz="2500" dirty="0"/>
          </a:p>
        </p:txBody>
      </p:sp>
    </p:spTree>
    <p:extLst>
      <p:ext uri="{BB962C8B-B14F-4D97-AF65-F5344CB8AC3E}">
        <p14:creationId xmlns:p14="http://schemas.microsoft.com/office/powerpoint/2010/main" val="2339613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96950" y="228601"/>
            <a:ext cx="10325100" cy="1142999"/>
          </a:xfrm>
        </p:spPr>
        <p:txBody>
          <a:bodyPr/>
          <a:lstStyle/>
          <a:p>
            <a:pPr algn="ctr"/>
            <a:r>
              <a:rPr lang="en-US" sz="2800" b="1" dirty="0"/>
              <a:t>Section 6 - Summary - Biggest Changes</a:t>
            </a:r>
            <a:br>
              <a:rPr lang="en-US" sz="2800" b="1" dirty="0"/>
            </a:br>
            <a:r>
              <a:rPr lang="en-US" sz="2800" b="1" dirty="0"/>
              <a:t>(as required for compliance with EPD Ms4 Permit)</a:t>
            </a:r>
          </a:p>
        </p:txBody>
      </p:sp>
      <p:sp>
        <p:nvSpPr>
          <p:cNvPr id="14" name="Content Placeholder 13"/>
          <p:cNvSpPr>
            <a:spLocks noGrp="1"/>
          </p:cNvSpPr>
          <p:nvPr>
            <p:ph idx="1"/>
          </p:nvPr>
        </p:nvSpPr>
        <p:spPr>
          <a:xfrm>
            <a:off x="836612" y="1600199"/>
            <a:ext cx="10515601" cy="4572001"/>
          </a:xfrm>
        </p:spPr>
        <p:txBody>
          <a:bodyPr>
            <a:noAutofit/>
          </a:bodyPr>
          <a:lstStyle/>
          <a:p>
            <a:pPr marL="0" indent="0">
              <a:buNone/>
            </a:pPr>
            <a:r>
              <a:rPr lang="en-US" sz="2000" b="1" dirty="0"/>
              <a:t>Runoff Reduction Standard (per MNGWPD Model Ordinance)</a:t>
            </a:r>
          </a:p>
          <a:p>
            <a:r>
              <a:rPr lang="en-US" sz="1800" dirty="0"/>
              <a:t>Runoff reduction practices shall be sized and designed to retain the first 1.0 inch of rainfall on the site to the maximum extent practicable. Runoff reduction practices are stormwater BMPs used to disconnect impervious and disturbed pervious surfaces from the storm drain system, thereby reducing post-construction stormwater runoff rates, volumes, and pollutant loads.</a:t>
            </a:r>
          </a:p>
          <a:p>
            <a:r>
              <a:rPr lang="en-US" sz="1800" dirty="0"/>
              <a:t>Encourages a treatment train approach, utilizing several BMP’s (water quality structures) in a basin, instead of a single treatment point in a downstream pond.</a:t>
            </a:r>
          </a:p>
          <a:p>
            <a:r>
              <a:rPr lang="en-US" sz="1800" dirty="0"/>
              <a:t>Impractical for sites with less than 0.5 inch per hour infiltration rate; this must be documented with the stormwater report submittal.</a:t>
            </a:r>
          </a:p>
          <a:p>
            <a:pPr marL="0" indent="0">
              <a:buNone/>
            </a:pPr>
            <a:r>
              <a:rPr lang="en-US" sz="2000" b="1" dirty="0"/>
              <a:t>GI/LID (Green Infrastructure/Low Impact Development) requirements</a:t>
            </a:r>
          </a:p>
          <a:p>
            <a:pPr marL="0" indent="0">
              <a:buNone/>
            </a:pPr>
            <a:r>
              <a:rPr lang="en-US" sz="2000" b="1" dirty="0"/>
              <a:t>Linear Transportation Project requirements</a:t>
            </a:r>
          </a:p>
        </p:txBody>
      </p:sp>
    </p:spTree>
    <p:extLst>
      <p:ext uri="{BB962C8B-B14F-4D97-AF65-F5344CB8AC3E}">
        <p14:creationId xmlns:p14="http://schemas.microsoft.com/office/powerpoint/2010/main" val="2001206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4000"/>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1065212" y="381000"/>
            <a:ext cx="9904571" cy="487362"/>
          </a:xfrm>
        </p:spPr>
        <p:txBody>
          <a:bodyPr/>
          <a:lstStyle/>
          <a:p>
            <a:pPr algn="ctr"/>
            <a:r>
              <a:rPr lang="en-US" sz="2800" b="1" dirty="0"/>
              <a:t>Section 6 - Applicability</a:t>
            </a:r>
          </a:p>
        </p:txBody>
      </p:sp>
      <p:sp>
        <p:nvSpPr>
          <p:cNvPr id="14" name="Content Placeholder 13"/>
          <p:cNvSpPr>
            <a:spLocks noGrp="1"/>
          </p:cNvSpPr>
          <p:nvPr>
            <p:ph idx="1"/>
          </p:nvPr>
        </p:nvSpPr>
        <p:spPr>
          <a:xfrm>
            <a:off x="608012" y="868362"/>
            <a:ext cx="11353800" cy="5684838"/>
          </a:xfrm>
        </p:spPr>
        <p:txBody>
          <a:bodyPr>
            <a:noAutofit/>
          </a:bodyPr>
          <a:lstStyle/>
          <a:p>
            <a:pPr marL="457200" lvl="0" indent="-457200">
              <a:buFont typeface="+mj-lt"/>
              <a:buAutoNum type="arabicParenR"/>
            </a:pPr>
            <a:r>
              <a:rPr lang="en-US" sz="2000" dirty="0"/>
              <a:t>New development that creates or adds 5,000 square feet or greater of new impervious surface area or that involves land disturbing activity of 1 acre of land or greater;</a:t>
            </a:r>
          </a:p>
          <a:p>
            <a:pPr marL="457200" lvl="0" indent="-457200">
              <a:buFont typeface="+mj-lt"/>
              <a:buAutoNum type="arabicParenR"/>
            </a:pPr>
            <a:r>
              <a:rPr lang="en-US" sz="2000" dirty="0"/>
              <a:t>Redevelopment (excluding routine maintenance and exterior remodeling) that creates, adds, or replaces 5,000 square feet or greater of new impervious surface area or that involves land disturbing activity of one (1) acre or more; </a:t>
            </a:r>
          </a:p>
          <a:p>
            <a:pPr marL="457200" lvl="0" indent="-457200">
              <a:buFont typeface="+mj-lt"/>
              <a:buAutoNum type="arabicParenR"/>
            </a:pPr>
            <a:r>
              <a:rPr lang="en-US" sz="2000" dirty="0"/>
              <a:t>New development and redevelopment if </a:t>
            </a:r>
          </a:p>
          <a:p>
            <a:pPr marL="0" indent="0">
              <a:buNone/>
            </a:pPr>
            <a:r>
              <a:rPr lang="en-US" sz="2000" dirty="0"/>
              <a:t>	(</a:t>
            </a:r>
            <a:r>
              <a:rPr lang="en-US" sz="2000" dirty="0" err="1"/>
              <a:t>i</a:t>
            </a:r>
            <a:r>
              <a:rPr lang="en-US" sz="2000" dirty="0"/>
              <a:t>) Such new development or redevelopment is part of a subdivision or other common plan of 	development, and </a:t>
            </a:r>
          </a:p>
          <a:p>
            <a:pPr marL="0" indent="0">
              <a:buNone/>
            </a:pPr>
            <a:r>
              <a:rPr lang="en-US" sz="2000" dirty="0"/>
              <a:t>	(ii) the sum of all associated impervious surface area or land disturbing activities that are being 	developed as part of such subdivision or other common plan of development meets or exceeds 	the threshold in (1) and (2) above; </a:t>
            </a:r>
          </a:p>
          <a:p>
            <a:pPr marL="457200" indent="-457200">
              <a:buFont typeface="+mj-lt"/>
              <a:buAutoNum type="arabicParenR" startAt="4"/>
            </a:pPr>
            <a:r>
              <a:rPr lang="en-US" sz="2000" dirty="0"/>
              <a:t>Any commercial or industrial new development or redevelopment, regardless of size, that is a hotspot land use as defined in this Article; and</a:t>
            </a:r>
          </a:p>
          <a:p>
            <a:pPr marL="457200" indent="-457200">
              <a:buFont typeface="+mj-lt"/>
              <a:buAutoNum type="arabicParenR" startAt="4"/>
            </a:pPr>
            <a:r>
              <a:rPr lang="en-US" sz="2000" dirty="0"/>
              <a:t>Linear transportation projects that exceed the threshold in (1) or (2) above. </a:t>
            </a:r>
          </a:p>
        </p:txBody>
      </p:sp>
    </p:spTree>
    <p:extLst>
      <p:ext uri="{BB962C8B-B14F-4D97-AF65-F5344CB8AC3E}">
        <p14:creationId xmlns:p14="http://schemas.microsoft.com/office/powerpoint/2010/main" val="1538148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2D0870B-5333-4B89-B14A-85A8EA464D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1784</Words>
  <Application>Microsoft Office PowerPoint</Application>
  <PresentationFormat>Custom</PresentationFormat>
  <Paragraphs>104</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Franklin Gothic Medium</vt:lpstr>
      <vt:lpstr>Times New Roman</vt:lpstr>
      <vt:lpstr>Diseño predeterminado</vt:lpstr>
      <vt:lpstr>Cherokee County Engineering Department  Stormwater Ordinance Revisions November 3, 2020</vt:lpstr>
      <vt:lpstr>Program Regulatory Background</vt:lpstr>
      <vt:lpstr>Program Regulatory Timeline</vt:lpstr>
      <vt:lpstr>Program Regulatory Timeline</vt:lpstr>
      <vt:lpstr>Cherokee County Development Ordinance Revisions</vt:lpstr>
      <vt:lpstr>Section 5 –  Stormwater Management (Technical Standards)</vt:lpstr>
      <vt:lpstr>Section 6 – Post Construction Stormwater Management for New Development and Redevelopment</vt:lpstr>
      <vt:lpstr>Section 6 - Summary - Biggest Changes (as required for compliance with EPD Ms4 Permit)</vt:lpstr>
      <vt:lpstr>Section 6 - Applicability</vt:lpstr>
      <vt:lpstr>Section 6 - Exemptions</vt:lpstr>
      <vt:lpstr>Next Steps</vt:lpstr>
      <vt:lpstr>Questions?  Ben L. Morgan, P.E., CFM – Stormwater Manager blmorgan@cherokeega.com  Geoffrey E. Morton, P.E., Community Development Agency Director gmorton@cherokeega.com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2015-10-27T21:21:44Z</dcterms:created>
  <dcterms:modified xsi:type="dcterms:W3CDTF">2020-11-03T14:28:16Z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TC028952669991</vt:lpwstr>
  </property>
</Properties>
</file>